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Open Sans ExtraBold"/>
      <p:bold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penSansExtraBold-bold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ExtraBold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03dd1d2d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R</a:t>
            </a:r>
            <a:endParaRPr/>
          </a:p>
        </p:txBody>
      </p:sp>
      <p:sp>
        <p:nvSpPr>
          <p:cNvPr id="101" name="Google Shape;101;g2d03dd1d2d5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TJ</a:t>
            </a:r>
            <a:endParaRPr/>
          </a:p>
        </p:txBody>
      </p:sp>
      <p:sp>
        <p:nvSpPr>
          <p:cNvPr id="109" name="Google Shape;10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03dd1d2d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McClannahan</a:t>
            </a:r>
            <a:endParaRPr/>
          </a:p>
        </p:txBody>
      </p:sp>
      <p:sp>
        <p:nvSpPr>
          <p:cNvPr id="117" name="Google Shape;117;g2d03dd1d2d5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03dd1d2d5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TJ</a:t>
            </a:r>
            <a:endParaRPr/>
          </a:p>
        </p:txBody>
      </p:sp>
      <p:sp>
        <p:nvSpPr>
          <p:cNvPr id="125" name="Google Shape;125;g2d03dd1d2d5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03dd1d2d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Benjamin Hall</a:t>
            </a:r>
            <a:endParaRPr/>
          </a:p>
        </p:txBody>
      </p:sp>
      <p:sp>
        <p:nvSpPr>
          <p:cNvPr id="133" name="Google Shape;133;g2d03dd1d2d5_0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fab26d36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6fab26d3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R</a:t>
            </a:r>
            <a:endParaRPr/>
          </a:p>
        </p:txBody>
      </p:sp>
      <p:sp>
        <p:nvSpPr>
          <p:cNvPr id="142" name="Google Shape;142;g26fab26d36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TJ</a:t>
            </a:r>
            <a:endParaRPr/>
          </a:p>
        </p:txBody>
      </p:sp>
      <p:sp>
        <p:nvSpPr>
          <p:cNvPr id="151" name="Google Shape;151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03dd1d2d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d03dd1d2d5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Ayden</a:t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Ayden</a:t>
            </a:r>
            <a:endParaRPr/>
          </a:p>
        </p:txBody>
      </p:sp>
      <p:sp>
        <p:nvSpPr>
          <p:cNvPr id="52" name="Google Shape;5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Ayden / Benjamin Hall</a:t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Benjamin Hall / Ayden</a:t>
            </a:r>
            <a:endParaRPr/>
          </a:p>
        </p:txBody>
      </p:sp>
      <p:sp>
        <p:nvSpPr>
          <p:cNvPr id="69" name="Google Shape;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03dd1d2d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McClannahan</a:t>
            </a:r>
            <a:endParaRPr/>
          </a:p>
        </p:txBody>
      </p:sp>
      <p:sp>
        <p:nvSpPr>
          <p:cNvPr id="77" name="Google Shape;77;g2d03dd1d2d5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McClannahan</a:t>
            </a:r>
            <a:endParaRPr/>
          </a:p>
        </p:txBody>
      </p:sp>
      <p:sp>
        <p:nvSpPr>
          <p:cNvPr id="85" name="Google Shape;8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d03dd1d2d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 R</a:t>
            </a:r>
            <a:endParaRPr/>
          </a:p>
        </p:txBody>
      </p:sp>
      <p:sp>
        <p:nvSpPr>
          <p:cNvPr id="93" name="Google Shape;93;g2d03dd1d2d5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212725" y="348932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48431"/>
            <a:ext cx="9144000" cy="509569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descr="ISU LEFT white.eps" id="12" name="Google Shape;12;p1"/>
          <p:cNvPicPr preferRelativeResize="0"/>
          <p:nvPr/>
        </p:nvPicPr>
        <p:blipFill rotWithShape="1">
          <a:blip r:embed="rId1">
            <a:alphaModFix/>
          </a:blip>
          <a:srcRect b="38234" l="0" r="0" t="0"/>
          <a:stretch/>
        </p:blipFill>
        <p:spPr>
          <a:xfrm>
            <a:off x="381000" y="6503215"/>
            <a:ext cx="2396490" cy="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4163705" y="6470650"/>
            <a:ext cx="4191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CE1126"/>
              </a:buClr>
              <a:buSzPts val="960"/>
              <a:buFont typeface="Times"/>
              <a:buNone/>
            </a:pPr>
            <a:r>
              <a:rPr b="1" i="0" lang="en-US" sz="1200" u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Unit or Department Name Here</a:t>
            </a:r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8458200" y="6531769"/>
            <a:ext cx="0" cy="1524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"/>
          <p:cNvSpPr txBox="1"/>
          <p:nvPr/>
        </p:nvSpPr>
        <p:spPr>
          <a:xfrm>
            <a:off x="8534400" y="6470650"/>
            <a:ext cx="533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0" sz="1200" u="none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D2GLr4tw9bkn71gkLW2bVT-IxqlpKPXU/view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 b="0" l="5904" r="5534" t="0"/>
          <a:stretch/>
        </p:blipFill>
        <p:spPr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/>
          <p:nvPr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rgbClr val="C8102E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762000"/>
            <a:ext cx="66562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/>
        </p:nvSpPr>
        <p:spPr>
          <a:xfrm>
            <a:off x="914400" y="3429000"/>
            <a:ext cx="6781800" cy="36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5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College of Engineering</a:t>
            </a:r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0" y="449580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5"/>
          <p:cNvCxnSpPr/>
          <p:nvPr/>
        </p:nvCxnSpPr>
        <p:spPr>
          <a:xfrm>
            <a:off x="0" y="220980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/>
        </p:nvSpPr>
        <p:spPr>
          <a:xfrm>
            <a:off x="604527" y="583100"/>
            <a:ext cx="7548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Implementation: UI (Hydrogen Bond Visualization)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4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50" y="1234000"/>
            <a:ext cx="6343500" cy="47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/>
        </p:nvSpPr>
        <p:spPr>
          <a:xfrm>
            <a:off x="604520" y="1383090"/>
            <a:ext cx="7701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Font typeface="Arial"/>
              <a:buChar char="•"/>
            </a:pPr>
            <a:r>
              <a:rPr b="1" lang="en-US" sz="1600">
                <a:solidFill>
                  <a:srgbClr val="7A6E67"/>
                </a:solidFill>
              </a:rPr>
              <a:t>PyTest &amp; Selenium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Interface Testing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Integration Testing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Regression Testing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Acceptance Testing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System Testing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Security Testing</a:t>
            </a:r>
            <a:endParaRPr b="1" sz="1600">
              <a:solidFill>
                <a:srgbClr val="7A6E67"/>
              </a:solidFill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604520" y="583109"/>
            <a:ext cx="510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Testing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5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604520" y="1383090"/>
            <a:ext cx="7701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Design Robust API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Implement UI Design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Implement complex job queue system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Implement complex algorithms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CI/CD Pipeline</a:t>
            </a:r>
            <a:endParaRPr b="1"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b="1" lang="en-US" sz="1600">
                <a:solidFill>
                  <a:srgbClr val="7A6E67"/>
                </a:solidFill>
              </a:rPr>
              <a:t>Data visualization in Plotly</a:t>
            </a:r>
            <a:endParaRPr b="1" sz="1600">
              <a:solidFill>
                <a:srgbClr val="7A6E67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04520" y="583109"/>
            <a:ext cx="510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Accomplishments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16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604520" y="1383090"/>
            <a:ext cx="7701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Ayden Albertsen: </a:t>
            </a:r>
            <a:r>
              <a:rPr lang="en-US" sz="1600">
                <a:solidFill>
                  <a:srgbClr val="7A6E67"/>
                </a:solidFill>
              </a:rPr>
              <a:t>Plotly visualization, NextJS setup, Frontend Design, database management, CI/CD</a:t>
            </a:r>
            <a:endParaRPr sz="1600">
              <a:solidFill>
                <a:srgbClr val="7A6E67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Benjamin Hall: </a:t>
            </a:r>
            <a:r>
              <a:rPr lang="en-US" sz="1600">
                <a:solidFill>
                  <a:srgbClr val="7A6E67"/>
                </a:solidFill>
              </a:rPr>
              <a:t>Flask backend setup, Celery setup, Plotly visualization, database management</a:t>
            </a:r>
            <a:endParaRPr sz="1600">
              <a:solidFill>
                <a:srgbClr val="7A6E67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TJ Thielen: </a:t>
            </a:r>
            <a:r>
              <a:rPr lang="en-US" sz="1600">
                <a:solidFill>
                  <a:srgbClr val="7A6E67"/>
                </a:solidFill>
              </a:rPr>
              <a:t>Sign in Page, Admin Page, Continuous Integration Gitlab Runner</a:t>
            </a:r>
            <a:endParaRPr baseline="30000" sz="1600">
              <a:solidFill>
                <a:srgbClr val="7A6E67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Ben McClannahan: </a:t>
            </a:r>
            <a:r>
              <a:rPr lang="en-US" sz="1600">
                <a:solidFill>
                  <a:srgbClr val="7A6E67"/>
                </a:solidFill>
              </a:rPr>
              <a:t>Job Info</a:t>
            </a:r>
            <a:endParaRPr sz="1600">
              <a:solidFill>
                <a:srgbClr val="7A6E67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Benjamin Riemersma: </a:t>
            </a:r>
            <a:r>
              <a:rPr lang="en-US" sz="1600">
                <a:solidFill>
                  <a:srgbClr val="7A6E67"/>
                </a:solidFill>
              </a:rPr>
              <a:t>Visualization integration, VM initial setup</a:t>
            </a:r>
            <a:endParaRPr sz="1600">
              <a:solidFill>
                <a:srgbClr val="7A6E67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04520" y="583109"/>
            <a:ext cx="510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Key Contributions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29" name="Google Shape;129;p17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17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604520" y="1383090"/>
            <a:ext cx="7701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Use of React (performance)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lang="en-US" sz="1600">
                <a:solidFill>
                  <a:srgbClr val="7A6E67"/>
                </a:solidFill>
              </a:rPr>
              <a:t>Solution: Migrate to NextJS (Server Side Rendering)</a:t>
            </a:r>
            <a:endParaRPr sz="1600">
              <a:solidFill>
                <a:srgbClr val="7A6E6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Desynchronization</a:t>
            </a:r>
            <a:r>
              <a:rPr b="1" lang="en-US" sz="1600">
                <a:solidFill>
                  <a:srgbClr val="7A6E67"/>
                </a:solidFill>
              </a:rPr>
              <a:t> of databases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lang="en-US" sz="1600">
                <a:solidFill>
                  <a:srgbClr val="7A6E67"/>
                </a:solidFill>
              </a:rPr>
              <a:t>Solution: Cache Redis tables in MySQL</a:t>
            </a:r>
            <a:endParaRPr sz="1600">
              <a:solidFill>
                <a:srgbClr val="7A6E6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Plotly Express not configurable enough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lang="en-US" sz="1600">
                <a:solidFill>
                  <a:srgbClr val="7A6E67"/>
                </a:solidFill>
              </a:rPr>
              <a:t>Solution: Custom implementation of Plotly library elements</a:t>
            </a:r>
            <a:endParaRPr sz="1600">
              <a:solidFill>
                <a:srgbClr val="7A6E67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604520" y="583109"/>
            <a:ext cx="510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Challenges and Solutions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7" name="Google Shape;137;p18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8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604520" y="1383090"/>
            <a:ext cx="7701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A6E67"/>
                </a:solidFill>
              </a:rPr>
              <a:t>Enhanced detection algorithms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Faster visualization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Open source Plotly library development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Dataset sharing service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Increased automated server maintenance tools</a:t>
            </a:r>
            <a:endParaRPr sz="1600">
              <a:solidFill>
                <a:srgbClr val="7A6E67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04520" y="583109"/>
            <a:ext cx="5105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Future Developments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6" name="Google Shape;146;p19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19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604520" y="1383090"/>
            <a:ext cx="7701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7A6E67"/>
                </a:solidFill>
              </a:rPr>
              <a:t>Flask API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React/Nextjs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Celery Job Queue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Redis Broker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Docker</a:t>
            </a:r>
            <a:endParaRPr sz="1600">
              <a:solidFill>
                <a:srgbClr val="7A6E67"/>
              </a:solidFill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•"/>
            </a:pPr>
            <a:r>
              <a:rPr lang="en-US" sz="1600">
                <a:solidFill>
                  <a:srgbClr val="7A6E67"/>
                </a:solidFill>
              </a:rPr>
              <a:t>Molecular Visualization</a:t>
            </a:r>
            <a:endParaRPr sz="1600">
              <a:solidFill>
                <a:srgbClr val="7A6E67"/>
              </a:solidFill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04520" y="583109"/>
            <a:ext cx="510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Conclusions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55" name="Google Shape;155;p20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p20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604527" y="583100"/>
            <a:ext cx="7548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Demo (If time allows)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62" name="Google Shape;162;p21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21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4" name="Google Shape;164;p21" title="final_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614" y="1232664"/>
            <a:ext cx="6672768" cy="500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0" l="5904" r="5534" t="0"/>
          <a:stretch/>
        </p:blipFill>
        <p:spPr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rgbClr val="C8102E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914400" y="2915230"/>
            <a:ext cx="7162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/>
          </a:p>
        </p:txBody>
      </p:sp>
      <p:pic>
        <p:nvPicPr>
          <p:cNvPr descr="ISU LEFT white.eps" id="172" name="Google Shape;172;p22"/>
          <p:cNvPicPr preferRelativeResize="0"/>
          <p:nvPr/>
        </p:nvPicPr>
        <p:blipFill rotWithShape="1">
          <a:blip r:embed="rId4">
            <a:alphaModFix/>
          </a:blip>
          <a:srcRect b="38234" l="0" r="0" t="0"/>
          <a:stretch/>
        </p:blipFill>
        <p:spPr>
          <a:xfrm>
            <a:off x="6400800" y="6452857"/>
            <a:ext cx="2396490" cy="197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2"/>
          <p:cNvCxnSpPr/>
          <p:nvPr/>
        </p:nvCxnSpPr>
        <p:spPr>
          <a:xfrm>
            <a:off x="0" y="449580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5904" r="5534" t="0"/>
          <a:stretch/>
        </p:blipFill>
        <p:spPr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/>
          <p:nvPr/>
        </p:nvSpPr>
        <p:spPr>
          <a:xfrm>
            <a:off x="0" y="-25400"/>
            <a:ext cx="9144000" cy="6883400"/>
          </a:xfrm>
          <a:prstGeom prst="rect">
            <a:avLst/>
          </a:prstGeom>
          <a:solidFill>
            <a:srgbClr val="C8102E">
              <a:alpha val="8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934453" y="3646214"/>
            <a:ext cx="71628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 19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914400" y="2299677"/>
            <a:ext cx="71628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Convoys in Atomic and Molecular Trajectories</a:t>
            </a:r>
            <a:endParaRPr/>
          </a:p>
        </p:txBody>
      </p:sp>
      <p:pic>
        <p:nvPicPr>
          <p:cNvPr descr="ISU LEFT white.eps" id="38" name="Google Shape;38;p6"/>
          <p:cNvPicPr preferRelativeResize="0"/>
          <p:nvPr/>
        </p:nvPicPr>
        <p:blipFill rotWithShape="1">
          <a:blip r:embed="rId4">
            <a:alphaModFix/>
          </a:blip>
          <a:srcRect b="38234" l="0" r="0" t="0"/>
          <a:stretch/>
        </p:blipFill>
        <p:spPr>
          <a:xfrm>
            <a:off x="6400800" y="6452857"/>
            <a:ext cx="2396490" cy="19735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934453" y="5013585"/>
            <a:ext cx="7162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Team: Ayden Albertson, Benjamin Hall, Ben McClannahan, TJ Thielen, Benjamin Rie</a:t>
            </a:r>
            <a:r>
              <a:rPr i="1" lang="en-US" sz="1600">
                <a:solidFill>
                  <a:schemeClr val="lt1"/>
                </a:solidFill>
              </a:rPr>
              <a:t>mersma</a:t>
            </a:r>
            <a:endParaRPr i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Advisor/Client: Goce Trajcevski</a:t>
            </a:r>
            <a:endParaRPr i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6"/>
          <p:cNvCxnSpPr/>
          <p:nvPr/>
        </p:nvCxnSpPr>
        <p:spPr>
          <a:xfrm>
            <a:off x="0" y="4495800"/>
            <a:ext cx="9144000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F1BE48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/>
        </p:nvSpPr>
        <p:spPr>
          <a:xfrm>
            <a:off x="604520" y="1383090"/>
            <a:ext cx="4423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Chemists and drug manufactures want to detect “convoys” of atoms.​</a:t>
            </a:r>
            <a:endParaRPr/>
          </a:p>
          <a:p>
            <a:pPr indent="-2730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Atoms from different molecules come close to each other and stay close to each other for a period of time.​</a:t>
            </a:r>
            <a:endParaRPr/>
          </a:p>
          <a:p>
            <a:pPr indent="-2730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Want to detect the co-moving pattern which persists for a given (user-defined parameter) period of time​.</a:t>
            </a:r>
            <a:endParaRPr>
              <a:solidFill>
                <a:srgbClr val="7A6E6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Char char="•"/>
            </a:pPr>
            <a:r>
              <a:rPr lang="en-US">
                <a:solidFill>
                  <a:srgbClr val="7A6E67"/>
                </a:solidFill>
              </a:rPr>
              <a:t>Want to detect hydrogen bonds with this pattern.</a:t>
            </a:r>
            <a:endParaRPr>
              <a:solidFill>
                <a:srgbClr val="7A6E67"/>
              </a:solidFill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604520" y="583109"/>
            <a:ext cx="510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Problem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7" name="Google Shape;47;p7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diagram of a graph&#10;&#10;Description automatically generated" id="48" name="Google Shape;48;p7"/>
          <p:cNvPicPr preferRelativeResize="0"/>
          <p:nvPr/>
        </p:nvPicPr>
        <p:blipFill rotWithShape="1">
          <a:blip r:embed="rId3">
            <a:alphaModFix/>
          </a:blip>
          <a:srcRect b="4224" l="0" r="0" t="0"/>
          <a:stretch/>
        </p:blipFill>
        <p:spPr>
          <a:xfrm>
            <a:off x="5028410" y="1383090"/>
            <a:ext cx="3124990" cy="311270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/>
        </p:nvSpPr>
        <p:spPr>
          <a:xfrm>
            <a:off x="604520" y="1383090"/>
            <a:ext cx="77013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lang="en-US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 Our project aims to develop a system that will allow users to analyze simulation datasets and: </a:t>
            </a:r>
            <a:endParaRPr/>
          </a:p>
          <a:p>
            <a:pPr indent="-2730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(1) detect the occurrence of such convoys​ and hydrogen bonds</a:t>
            </a:r>
            <a:endParaRPr/>
          </a:p>
          <a:p>
            <a:pPr indent="-2730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Run convoy detection algorithm on datasets​</a:t>
            </a:r>
            <a:endParaRPr/>
          </a:p>
          <a:p>
            <a:pPr indent="-2730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(2) provide a detailed report to the user​</a:t>
            </a:r>
            <a:endParaRPr/>
          </a:p>
          <a:p>
            <a:pPr indent="-2730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Show results of the algorithms to users​</a:t>
            </a:r>
            <a:endParaRPr/>
          </a:p>
          <a:p>
            <a:pPr indent="-2730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(3) provide a visual representation of the </a:t>
            </a: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convoys and hydrogen bonds</a:t>
            </a: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, if they occur within the data set​</a:t>
            </a:r>
            <a:endParaRPr/>
          </a:p>
          <a:p>
            <a:pPr indent="-2730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Visualize the results of the convoy detection algorithm, 3D model​</a:t>
            </a:r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04520" y="583109"/>
            <a:ext cx="510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Vision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604520" y="1383090"/>
            <a:ext cx="770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As far as we </a:t>
            </a:r>
            <a:r>
              <a:rPr lang="en-US" sz="1600">
                <a:solidFill>
                  <a:srgbClr val="7A6E67"/>
                </a:solidFill>
              </a:rPr>
              <a:t>know,</a:t>
            </a:r>
            <a:r>
              <a:rPr lang="en-US" sz="1600">
                <a:solidFill>
                  <a:srgbClr val="7A6E67"/>
                </a:solidFill>
                <a:latin typeface="Arial"/>
                <a:ea typeface="Arial"/>
                <a:cs typeface="Arial"/>
                <a:sym typeface="Arial"/>
              </a:rPr>
              <a:t> there are no comprehensive systems that provide convoy detection and visualization using a cohesive user interface.</a:t>
            </a:r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604520" y="583109"/>
            <a:ext cx="5105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High Level Sketch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A diagram of a software application&#10;&#10;Description automatically generated" id="65" name="Google Shape;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20" y="2286000"/>
            <a:ext cx="7701280" cy="38765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/>
          <p:nvPr/>
        </p:nvSpPr>
        <p:spPr>
          <a:xfrm>
            <a:off x="5633800" y="6449825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/>
        </p:nvSpPr>
        <p:spPr>
          <a:xfrm>
            <a:off x="604527" y="583100"/>
            <a:ext cx="7420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Implementation Architecture (Software)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72" name="Google Shape;72;p10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p10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88" y="1307050"/>
            <a:ext cx="7631826" cy="46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/>
        </p:nvSpPr>
        <p:spPr>
          <a:xfrm>
            <a:off x="604520" y="1383090"/>
            <a:ext cx="77013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7A6E67"/>
                </a:solidFill>
              </a:rPr>
              <a:t>Virtual Machine Provided by ETG: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b="1" lang="en-US" sz="1600">
                <a:solidFill>
                  <a:srgbClr val="7A6E67"/>
                </a:solidFill>
              </a:rPr>
              <a:t>32 </a:t>
            </a:r>
            <a:r>
              <a:rPr b="1" lang="en-US" sz="1600">
                <a:solidFill>
                  <a:srgbClr val="7A6E67"/>
                </a:solidFill>
              </a:rPr>
              <a:t>GB</a:t>
            </a:r>
            <a:r>
              <a:rPr b="1" lang="en-US" sz="1600">
                <a:solidFill>
                  <a:srgbClr val="7A6E67"/>
                </a:solidFill>
              </a:rPr>
              <a:t> of Memory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b="1" lang="en-US" sz="1600">
                <a:solidFill>
                  <a:srgbClr val="7A6E67"/>
                </a:solidFill>
              </a:rPr>
              <a:t>4 Core CPU</a:t>
            </a:r>
            <a:endParaRPr b="1" sz="1600">
              <a:solidFill>
                <a:srgbClr val="7A6E67"/>
              </a:solidFill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A6E67"/>
              </a:buClr>
              <a:buSzPts val="1600"/>
              <a:buChar char="-"/>
            </a:pPr>
            <a:r>
              <a:rPr b="1" lang="en-US" sz="1600">
                <a:solidFill>
                  <a:srgbClr val="7A6E67"/>
                </a:solidFill>
              </a:rPr>
              <a:t>Ubuntu 20.04</a:t>
            </a:r>
            <a:endParaRPr b="1" sz="1600">
              <a:solidFill>
                <a:srgbClr val="7A6E67"/>
              </a:solidFill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604527" y="583100"/>
            <a:ext cx="7598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Implementation Architecture (Hardware)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81" name="Google Shape;81;p11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1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604527" y="583100"/>
            <a:ext cx="7548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Implementation: UI (</a:t>
            </a: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Parameter</a:t>
            </a: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Selection)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88" name="Google Shape;88;p12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2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213" y="1455514"/>
            <a:ext cx="7818775" cy="39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/>
        </p:nvSpPr>
        <p:spPr>
          <a:xfrm>
            <a:off x="604527" y="583100"/>
            <a:ext cx="7548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C8102E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Implementation: UI (Convoy Visualization)</a:t>
            </a:r>
            <a:endParaRPr sz="2200">
              <a:solidFill>
                <a:srgbClr val="C8102E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>
            <a:off x="685800" y="1123950"/>
            <a:ext cx="7467600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F1BE4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13"/>
          <p:cNvSpPr/>
          <p:nvPr/>
        </p:nvSpPr>
        <p:spPr>
          <a:xfrm>
            <a:off x="5582825" y="6456000"/>
            <a:ext cx="2757300" cy="328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100" y="1234000"/>
            <a:ext cx="6127000" cy="47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